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863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8" r:id="rId3"/>
    <p:sldId id="257" r:id="rId4"/>
    <p:sldId id="260" r:id="rId5"/>
    <p:sldId id="272" r:id="rId6"/>
    <p:sldId id="273" r:id="rId7"/>
    <p:sldId id="275" r:id="rId8"/>
    <p:sldId id="276" r:id="rId9"/>
    <p:sldId id="277" r:id="rId10"/>
    <p:sldId id="278" r:id="rId11"/>
    <p:sldId id="281" r:id="rId12"/>
    <p:sldId id="280" r:id="rId13"/>
    <p:sldId id="290" r:id="rId14"/>
    <p:sldId id="285" r:id="rId15"/>
    <p:sldId id="283" r:id="rId16"/>
    <p:sldId id="286" r:id="rId17"/>
    <p:sldId id="288" r:id="rId18"/>
    <p:sldId id="274" r:id="rId19"/>
    <p:sldId id="266" r:id="rId20"/>
    <p:sldId id="271" r:id="rId21"/>
    <p:sldId id="291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0000"/>
    <a:srgbClr val="EECF1A"/>
    <a:srgbClr val="7097D4"/>
    <a:srgbClr val="E6E6E6"/>
    <a:srgbClr val="F1F1F1"/>
    <a:srgbClr val="FAFAFA"/>
    <a:srgbClr val="EFEFEF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80832" autoAdjust="0"/>
  </p:normalViewPr>
  <p:slideViewPr>
    <p:cSldViewPr snapToGrid="0" snapToObjects="1">
      <p:cViewPr varScale="1">
        <p:scale>
          <a:sx n="93" d="100"/>
          <a:sy n="93" d="100"/>
        </p:scale>
        <p:origin x="151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D0C252-870E-0640-B649-5DBEF39458AD}" type="datetimeFigureOut">
              <a:rPr lang="fr-FR" smtClean="0"/>
              <a:t>04/09/2015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9509E-6BDC-B342-9D56-6CF33E61AF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24314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11AB13-6564-5B49-9CE9-2B8226196AD7}" type="datetimeFigureOut">
              <a:rPr lang="fr-FR" smtClean="0"/>
              <a:t>04/09/2015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3D97BD-1AB9-714E-AA5A-8BE4BC9E000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318221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Romain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92754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mama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26514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mama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6637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mama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39522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steve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02183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steve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7851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steve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28266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romain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50167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mama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66780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 smtClean="0"/>
              <a:t>Mama - </a:t>
            </a:r>
            <a:r>
              <a:rPr lang="fr-FR" b="1" dirty="0" err="1" smtClean="0"/>
              <a:t>steve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52561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romain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0715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Romain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30081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12287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9993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Romain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3449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Romain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053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Romain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473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Optimisation</a:t>
            </a:r>
          </a:p>
          <a:p>
            <a:r>
              <a:rPr lang="fr-FR" dirty="0" smtClean="0"/>
              <a:t>Peu de niveau</a:t>
            </a:r>
          </a:p>
          <a:p>
            <a:endParaRPr lang="fr-FR" dirty="0" smtClean="0"/>
          </a:p>
          <a:p>
            <a:r>
              <a:rPr lang="fr-FR" dirty="0" smtClean="0"/>
              <a:t>---</a:t>
            </a:r>
          </a:p>
          <a:p>
            <a:endParaRPr lang="fr-FR" dirty="0" smtClean="0"/>
          </a:p>
          <a:p>
            <a:r>
              <a:rPr lang="fr-FR" dirty="0" smtClean="0"/>
              <a:t>2</a:t>
            </a:r>
            <a:r>
              <a:rPr lang="fr-FR" baseline="0" dirty="0" smtClean="0"/>
              <a:t> phase du tuto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 </a:t>
            </a:r>
            <a:r>
              <a:rPr lang="fr-FR" baseline="0" dirty="0" err="1" smtClean="0"/>
              <a:t>ste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5947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steve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8518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steve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1761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 smtClean="0"/>
              <a:t> Personnages</a:t>
            </a:r>
            <a:r>
              <a:rPr lang="fr-FR" sz="2000" baseline="0" dirty="0" smtClean="0"/>
              <a:t>  : </a:t>
            </a:r>
            <a:r>
              <a:rPr lang="fr-FR" sz="2000" dirty="0" smtClean="0"/>
              <a:t>(utilisation du memento et de l’observer).</a:t>
            </a:r>
          </a:p>
          <a:p>
            <a:endParaRPr lang="fr-FR" dirty="0" smtClean="0"/>
          </a:p>
          <a:p>
            <a:r>
              <a:rPr lang="fr-FR" dirty="0" err="1" smtClean="0"/>
              <a:t>mama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1174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fr-CH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H" smtClean="0"/>
              <a:t>Cliquez pour modifier le style des sous-titres du masque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9B29F-751F-5744-80E1-600E8AC85EFD}" type="datetime1">
              <a:rPr lang="fr-CH" smtClean="0"/>
              <a:t>04.09.15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9D44E-0FE8-C446-8611-5CEE6CB3864C}" type="datetime1">
              <a:rPr lang="fr-CH" smtClean="0"/>
              <a:t>04.09.15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CH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EAAA7-9C62-C645-9E7C-EAA05320C320}" type="datetime1">
              <a:rPr lang="fr-CH" smtClean="0"/>
              <a:t>04.09.15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FB404-E2A9-5F44-BFF3-54F39A88F3D4}" type="datetime1">
              <a:rPr lang="fr-CH" smtClean="0"/>
              <a:t>04.09.15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fr-CH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D1857-115B-B442-B1E5-180228E51561}" type="datetime1">
              <a:rPr lang="fr-CH" smtClean="0"/>
              <a:t>04.09.15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Cliquez et modifiez le titre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BE0F2-A6D5-5740-9873-A96C8BB8BA9B}" type="datetime1">
              <a:rPr lang="fr-CH" smtClean="0"/>
              <a:t>04.09.15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en-US"/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H" smtClean="0"/>
              <a:t>Cliquez et modifiez le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3B743-169F-5645-AB8C-8899780DDA5A}" type="datetime1">
              <a:rPr lang="fr-CH" smtClean="0"/>
              <a:t>04.09.15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AA3E-DE66-BE4C-86BB-836CC203C1C4}" type="datetime1">
              <a:rPr lang="fr-CH" smtClean="0"/>
              <a:t>04.09.15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2E405-4970-F748-8838-75D6937AFE4A}" type="datetime1">
              <a:rPr lang="fr-CH" smtClean="0"/>
              <a:t>04.09.15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fr-CH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6D4D8-C33D-D547-8ECD-671A356435E7}" type="datetime1">
              <a:rPr lang="fr-CH" smtClean="0"/>
              <a:t>04.09.15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fr-CH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H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A6492-30A7-F940-B414-588B0E51CD1D}" type="datetime1">
              <a:rPr lang="fr-CH" smtClean="0"/>
              <a:t>04.09.15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8000">
              <a:srgbClr val="FAFAFA"/>
            </a:gs>
            <a:gs pos="100000">
              <a:srgbClr val="E6E6E6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CH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6CF81F46-A522-9B4E-90AB-C50863641B6B}" type="datetime1">
              <a:rPr lang="fr-CH" smtClean="0"/>
              <a:t>04.09.15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</p:sldLayoutIdLst>
  <p:transition spd="slow">
    <p:push/>
  </p:transition>
  <p:hf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Relationship Id="rId1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27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tiff"/><Relationship Id="rId10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6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6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6" Type="http://schemas.openxmlformats.org/officeDocument/2006/relationships/image" Target="../media/image13.tiff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1662288"/>
          </a:xfrm>
          <a:effectLst>
            <a:innerShdw blurRad="114300">
              <a:prstClr val="black"/>
            </a:innerShdw>
          </a:effectLst>
        </p:spPr>
        <p:txBody>
          <a:bodyPr/>
          <a:lstStyle/>
          <a:p>
            <a:r>
              <a:rPr lang="fr-FR" sz="66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rPr>
              <a:t>James Gouin</a:t>
            </a:r>
            <a:endParaRPr lang="fr-FR" sz="6600" b="1" dirty="0">
              <a:solidFill>
                <a:schemeClr val="tx2">
                  <a:lumMod val="60000"/>
                  <a:lumOff val="40000"/>
                </a:schemeClr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2271889"/>
            <a:ext cx="6400800" cy="1219200"/>
          </a:xfrm>
        </p:spPr>
        <p:txBody>
          <a:bodyPr/>
          <a:lstStyle/>
          <a:p>
            <a:r>
              <a:rPr lang="fr-FR" dirty="0"/>
              <a:t>et la Banane Sacrée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328" y="3045446"/>
            <a:ext cx="2624667" cy="2624667"/>
          </a:xfrm>
          <a:prstGeom prst="rect">
            <a:avLst/>
          </a:prstGeom>
        </p:spPr>
      </p:pic>
      <p:pic>
        <p:nvPicPr>
          <p:cNvPr id="12" name="Image 11" descr="footer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2031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Assainissement</a:t>
            </a:r>
            <a:b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</a:b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Génération des niveaux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5547" y="2073963"/>
            <a:ext cx="6421267" cy="2849068"/>
          </a:xfrm>
        </p:spPr>
        <p:txBody>
          <a:bodyPr/>
          <a:lstStyle/>
          <a:p>
            <a:pPr lvl="1">
              <a:buFont typeface="Wingdings" charset="2"/>
              <a:buChar char="à"/>
            </a:pPr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</a:rPr>
              <a:t> Amélioration </a:t>
            </a:r>
            <a:r>
              <a:rPr lang="fr-FR" sz="2000" b="1" dirty="0">
                <a:solidFill>
                  <a:schemeClr val="accent1">
                    <a:lumMod val="75000"/>
                  </a:schemeClr>
                </a:solidFill>
              </a:rPr>
              <a:t>de la rapidité du </a:t>
            </a:r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</a:rPr>
              <a:t>chargement</a:t>
            </a:r>
          </a:p>
          <a:p>
            <a:pPr marL="457200" lvl="1" indent="0">
              <a:buNone/>
            </a:pPr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  <a:sym typeface="Wingdings"/>
              </a:rPr>
              <a:t> Création de </a:t>
            </a:r>
            <a:r>
              <a:rPr lang="fr-FR" sz="2000" b="1" dirty="0" err="1" smtClean="0">
                <a:solidFill>
                  <a:schemeClr val="accent1">
                    <a:lumMod val="75000"/>
                  </a:schemeClr>
                </a:solidFill>
                <a:sym typeface="Wingdings"/>
              </a:rPr>
              <a:t>maps</a:t>
            </a:r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  <a:sym typeface="Wingdings"/>
              </a:rPr>
              <a:t> facilitée</a:t>
            </a:r>
            <a:endParaRPr lang="fr-FR" sz="20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fr-FR" dirty="0" smtClean="0"/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9</a:t>
            </a:fld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580906" y="2934678"/>
            <a:ext cx="1440873" cy="56381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TXT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6580906" y="4268442"/>
            <a:ext cx="1440873" cy="56381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XML</a:t>
            </a:r>
            <a:endParaRPr lang="fr-FR" dirty="0"/>
          </a:p>
        </p:txBody>
      </p:sp>
      <p:cxnSp>
        <p:nvCxnSpPr>
          <p:cNvPr id="13" name="Connecteur droit avec flèche 12"/>
          <p:cNvCxnSpPr>
            <a:stCxn id="10" idx="2"/>
          </p:cNvCxnSpPr>
          <p:nvPr/>
        </p:nvCxnSpPr>
        <p:spPr>
          <a:xfrm flipH="1">
            <a:off x="7301342" y="3498497"/>
            <a:ext cx="1" cy="7699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>
            <a:endCxn id="10" idx="0"/>
          </p:cNvCxnSpPr>
          <p:nvPr/>
        </p:nvCxnSpPr>
        <p:spPr>
          <a:xfrm>
            <a:off x="7301343" y="2370145"/>
            <a:ext cx="0" cy="5645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11" idx="2"/>
          </p:cNvCxnSpPr>
          <p:nvPr/>
        </p:nvCxnSpPr>
        <p:spPr>
          <a:xfrm>
            <a:off x="7301343" y="4832261"/>
            <a:ext cx="1" cy="5987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5492349" y="3667987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Convertisseur</a:t>
            </a:r>
            <a:endParaRPr lang="fr-FR"/>
          </a:p>
        </p:txBody>
      </p:sp>
      <p:sp>
        <p:nvSpPr>
          <p:cNvPr id="21" name="ZoneTexte 20"/>
          <p:cNvSpPr txBox="1"/>
          <p:nvPr/>
        </p:nvSpPr>
        <p:spPr>
          <a:xfrm>
            <a:off x="6958940" y="197935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Tiled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6067172" y="5489531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Génération </a:t>
            </a:r>
            <a:r>
              <a:rPr lang="fr-FR" smtClean="0"/>
              <a:t>des </a:t>
            </a:r>
            <a:r>
              <a:rPr lang="fr-FR" dirty="0" err="1" smtClean="0"/>
              <a:t>maps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1973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Aujourd’hui</a:t>
            </a: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/>
            </a:r>
            <a:b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</a:b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Améliorations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10</a:t>
            </a:fld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755" y="1782127"/>
            <a:ext cx="3812489" cy="416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454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Améliorations</a:t>
            </a:r>
            <a:b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</a:b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Menu Pause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smtClean="0"/>
              <a:t>Crédits</a:t>
            </a:r>
            <a:endParaRPr lang="fr-FR" dirty="0"/>
          </a:p>
          <a:p>
            <a:pPr marL="0" indent="0">
              <a:buNone/>
            </a:pPr>
            <a:r>
              <a:rPr lang="fr-FR" sz="2000" dirty="0" smtClean="0"/>
              <a:t>	</a:t>
            </a:r>
            <a:r>
              <a:rPr lang="fr-FR" sz="2000" dirty="0" smtClean="0"/>
              <a:t>Informations </a:t>
            </a:r>
            <a:r>
              <a:rPr lang="fr-FR" sz="2000" dirty="0" smtClean="0"/>
              <a:t>sur les propriétés </a:t>
            </a:r>
            <a:r>
              <a:rPr lang="fr-FR" sz="2000" dirty="0" smtClean="0"/>
              <a:t>intellectuelles utilisées</a:t>
            </a:r>
            <a:endParaRPr lang="fr-FR" sz="2000" dirty="0"/>
          </a:p>
          <a:p>
            <a:r>
              <a:rPr lang="fr-FR" b="1" dirty="0" smtClean="0"/>
              <a:t>Bonus</a:t>
            </a:r>
            <a:endParaRPr lang="fr-FR" dirty="0"/>
          </a:p>
          <a:p>
            <a:pPr marL="0" indent="0">
              <a:buNone/>
            </a:pPr>
            <a:r>
              <a:rPr lang="fr-FR" sz="2000" dirty="0"/>
              <a:t>	</a:t>
            </a:r>
            <a:r>
              <a:rPr lang="fr-FR" sz="2000" dirty="0" smtClean="0"/>
              <a:t>Codes bonus</a:t>
            </a:r>
            <a:endParaRPr lang="fr-FR" sz="2000" dirty="0"/>
          </a:p>
          <a:p>
            <a:r>
              <a:rPr lang="fr-FR" b="1" dirty="0" err="1" smtClean="0"/>
              <a:t>Param</a:t>
            </a:r>
            <a:r>
              <a:rPr lang="fr-CH" b="1" dirty="0" err="1" smtClean="0"/>
              <a:t>ètres</a:t>
            </a:r>
            <a:r>
              <a:rPr lang="fr-CH" b="1" dirty="0" smtClean="0"/>
              <a:t> du jeux</a:t>
            </a:r>
          </a:p>
          <a:p>
            <a:pPr marL="0" indent="0">
              <a:buNone/>
            </a:pPr>
            <a:r>
              <a:rPr lang="fr-CH" sz="1200" b="1" dirty="0"/>
              <a:t>	</a:t>
            </a:r>
            <a:r>
              <a:rPr lang="fr-CH" sz="2000" dirty="0" smtClean="0"/>
              <a:t>Son</a:t>
            </a:r>
          </a:p>
          <a:p>
            <a:pPr marL="0" indent="0">
              <a:buNone/>
            </a:pPr>
            <a:r>
              <a:rPr lang="fr-CH" sz="2000" dirty="0"/>
              <a:t>	S</a:t>
            </a:r>
            <a:r>
              <a:rPr lang="fr-CH" sz="2000" dirty="0" smtClean="0"/>
              <a:t>uppression de la partie</a:t>
            </a:r>
            <a:endParaRPr lang="fr-FR" sz="2000" dirty="0"/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11</a:t>
            </a:fld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635" y="4941197"/>
            <a:ext cx="951346" cy="95134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327" y="4941197"/>
            <a:ext cx="951346" cy="95134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673" y="4941197"/>
            <a:ext cx="951346" cy="95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19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Améliorations</a:t>
            </a:r>
            <a:r>
              <a:rPr lang="fr-FR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/>
            </a:r>
            <a:br>
              <a:rPr lang="fr-FR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</a:br>
            <a:r>
              <a:rPr lang="fr-FR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Surfaces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6470" y="1739900"/>
            <a:ext cx="4040188" cy="609600"/>
          </a:xfrm>
        </p:spPr>
        <p:txBody>
          <a:bodyPr/>
          <a:lstStyle/>
          <a:p>
            <a:r>
              <a:rPr lang="fr-FR" b="1" dirty="0" smtClean="0">
                <a:solidFill>
                  <a:srgbClr val="00B0F0"/>
                </a:solidFill>
              </a:rPr>
              <a:t>Avant</a:t>
            </a:r>
            <a:endParaRPr lang="fr-FR" b="1" dirty="0">
              <a:solidFill>
                <a:srgbClr val="00B0F0"/>
              </a:solidFill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3"/>
          </p:nvPr>
        </p:nvSpPr>
        <p:spPr>
          <a:xfrm>
            <a:off x="4651090" y="1739900"/>
            <a:ext cx="4041775" cy="609600"/>
          </a:xfrm>
        </p:spPr>
        <p:txBody>
          <a:bodyPr/>
          <a:lstStyle/>
          <a:p>
            <a:r>
              <a:rPr lang="fr-FR" b="1" dirty="0" smtClean="0">
                <a:solidFill>
                  <a:srgbClr val="00B0F0"/>
                </a:solidFill>
              </a:rPr>
              <a:t>Après</a:t>
            </a:r>
            <a:endParaRPr lang="fr-FR" b="1" dirty="0">
              <a:solidFill>
                <a:srgbClr val="00B0F0"/>
              </a:solidFill>
            </a:endParaRPr>
          </a:p>
        </p:txBody>
      </p:sp>
      <p:pic>
        <p:nvPicPr>
          <p:cNvPr id="20" name="Espace réservé du contenu 19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201" y="5629178"/>
            <a:ext cx="406400" cy="406400"/>
          </a:xfrm>
        </p:spPr>
      </p:pic>
      <p:pic>
        <p:nvPicPr>
          <p:cNvPr id="8" name="Image 7" descr="footer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9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543278" y="6356350"/>
            <a:ext cx="561975" cy="365125"/>
          </a:xfrm>
        </p:spPr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12</a:t>
            </a:fld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730" y="2463222"/>
            <a:ext cx="496962" cy="4064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730" y="2979689"/>
            <a:ext cx="454366" cy="4064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907" y="3520145"/>
            <a:ext cx="468565" cy="393700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6029601" y="2402794"/>
            <a:ext cx="311216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Mur</a:t>
            </a:r>
          </a:p>
          <a:p>
            <a:endParaRPr lang="fr-FR" dirty="0" smtClean="0"/>
          </a:p>
          <a:p>
            <a:r>
              <a:rPr lang="fr-FR" dirty="0" smtClean="0"/>
              <a:t>Glace</a:t>
            </a:r>
          </a:p>
          <a:p>
            <a:endParaRPr lang="fr-FR" dirty="0" smtClean="0"/>
          </a:p>
          <a:p>
            <a:r>
              <a:rPr lang="fr-FR" dirty="0" smtClean="0"/>
              <a:t>Déplaçables</a:t>
            </a:r>
          </a:p>
          <a:p>
            <a:endParaRPr lang="fr-FR" dirty="0"/>
          </a:p>
          <a:p>
            <a:r>
              <a:rPr lang="fr-FR" dirty="0" smtClean="0"/>
              <a:t>Neige</a:t>
            </a:r>
          </a:p>
          <a:p>
            <a:endParaRPr lang="fr-FR" dirty="0"/>
          </a:p>
          <a:p>
            <a:r>
              <a:rPr lang="fr-FR" dirty="0" smtClean="0"/>
              <a:t>Eau</a:t>
            </a:r>
          </a:p>
          <a:p>
            <a:endParaRPr lang="fr-FR" dirty="0"/>
          </a:p>
          <a:p>
            <a:r>
              <a:rPr lang="fr-FR" dirty="0" smtClean="0"/>
              <a:t>Pierres</a:t>
            </a:r>
          </a:p>
          <a:p>
            <a:endParaRPr lang="fr-FR" dirty="0"/>
          </a:p>
          <a:p>
            <a:r>
              <a:rPr lang="fr-FR" dirty="0" smtClean="0"/>
              <a:t>Feu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1538926" y="2463222"/>
            <a:ext cx="31121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Mur</a:t>
            </a:r>
          </a:p>
          <a:p>
            <a:endParaRPr lang="fr-FR" dirty="0" smtClean="0"/>
          </a:p>
          <a:p>
            <a:r>
              <a:rPr lang="fr-FR" dirty="0" smtClean="0"/>
              <a:t>Glace</a:t>
            </a:r>
          </a:p>
          <a:p>
            <a:endParaRPr lang="fr-FR" dirty="0" smtClean="0"/>
          </a:p>
          <a:p>
            <a:r>
              <a:rPr lang="fr-FR" dirty="0" smtClean="0"/>
              <a:t>Déplaçable</a:t>
            </a:r>
          </a:p>
          <a:p>
            <a:endParaRPr lang="fr-FR" dirty="0"/>
          </a:p>
          <a:p>
            <a:r>
              <a:rPr lang="fr-FR" dirty="0" smtClean="0"/>
              <a:t>Neige</a:t>
            </a:r>
          </a:p>
          <a:p>
            <a:endParaRPr lang="fr-FR" dirty="0"/>
          </a:p>
          <a:p>
            <a:r>
              <a:rPr lang="fr-FR" dirty="0" smtClean="0"/>
              <a:t>Eau</a:t>
            </a:r>
            <a:endParaRPr lang="fr-FR" dirty="0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467" y="2974207"/>
            <a:ext cx="406400" cy="4064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422" y="3517361"/>
            <a:ext cx="406400" cy="40640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834" y="5123577"/>
            <a:ext cx="406400" cy="40640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034" y="2448701"/>
            <a:ext cx="406400" cy="40640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501" y="4598071"/>
            <a:ext cx="406400" cy="406400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834" y="4048392"/>
            <a:ext cx="406400" cy="406400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13" y="4046254"/>
            <a:ext cx="406400" cy="406400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20" y="4650108"/>
            <a:ext cx="406400" cy="406400"/>
          </a:xfrm>
          <a:prstGeom prst="rect">
            <a:avLst/>
          </a:prstGeom>
        </p:spPr>
      </p:pic>
      <p:pic>
        <p:nvPicPr>
          <p:cNvPr id="32" name="Espace réservé du contenu 31"/>
          <p:cNvPicPr>
            <a:picLocks noGrp="1" noChangeAspect="1"/>
          </p:cNvPicPr>
          <p:nvPr>
            <p:ph sz="quarter" idx="13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626" y="2463222"/>
            <a:ext cx="406400" cy="406400"/>
          </a:xfrm>
        </p:spPr>
      </p:pic>
      <p:cxnSp>
        <p:nvCxnSpPr>
          <p:cNvPr id="31" name="Connecteur droit 30"/>
          <p:cNvCxnSpPr/>
          <p:nvPr/>
        </p:nvCxnSpPr>
        <p:spPr>
          <a:xfrm>
            <a:off x="4496658" y="2223454"/>
            <a:ext cx="0" cy="3838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age 3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923" y="350744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065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Améliorations</a:t>
            </a:r>
            <a:b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</a:b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Textures automatiques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dirty="0" smtClean="0"/>
              <a:t>Obligatoire pour animer les surfaces.</a:t>
            </a:r>
          </a:p>
          <a:p>
            <a:endParaRPr lang="fr-FR" sz="2000" dirty="0"/>
          </a:p>
          <a:p>
            <a:r>
              <a:rPr lang="fr-FR" sz="2000" dirty="0" smtClean="0"/>
              <a:t>Avant : Image de fond, les blocs sont invisibles</a:t>
            </a:r>
          </a:p>
          <a:p>
            <a:r>
              <a:rPr lang="fr-FR" sz="2000" dirty="0" smtClean="0"/>
              <a:t>Après : Chaque bloc </a:t>
            </a:r>
            <a:r>
              <a:rPr lang="fr-CH" sz="2000" dirty="0" smtClean="0"/>
              <a:t>à une image</a:t>
            </a:r>
          </a:p>
          <a:p>
            <a:pPr lvl="1"/>
            <a:r>
              <a:rPr lang="fr-CH" sz="1800" dirty="0" smtClean="0"/>
              <a:t>Permet des animations et facilite la génération des </a:t>
            </a:r>
            <a:r>
              <a:rPr lang="fr-CH" sz="1800" dirty="0" err="1" smtClean="0"/>
              <a:t>maps</a:t>
            </a:r>
            <a:endParaRPr lang="fr-FR" sz="1800" dirty="0" smtClean="0"/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13</a:t>
            </a:fld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89" y="4700410"/>
            <a:ext cx="406400" cy="406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092" y="4117181"/>
            <a:ext cx="406400" cy="406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823" y="4117181"/>
            <a:ext cx="406400" cy="406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89" y="4117181"/>
            <a:ext cx="406400" cy="406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554" y="4117181"/>
            <a:ext cx="406400" cy="406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7557" y="3881388"/>
            <a:ext cx="3241191" cy="204444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705" y="4067657"/>
            <a:ext cx="406400" cy="406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442" y="5017869"/>
            <a:ext cx="406400" cy="406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399" y="5022152"/>
            <a:ext cx="406400" cy="406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399" y="4067657"/>
            <a:ext cx="406400" cy="406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742" y="4542763"/>
            <a:ext cx="406400" cy="406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399" y="4542763"/>
            <a:ext cx="406400" cy="406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820696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Améliorations</a:t>
            </a:r>
            <a:b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</a:b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Animations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dirty="0" smtClean="0"/>
              <a:t>Textures « eau », « feu »</a:t>
            </a:r>
          </a:p>
          <a:p>
            <a:r>
              <a:rPr lang="fr-FR" sz="2000" dirty="0" smtClean="0"/>
              <a:t>Déplacements du pingouin et des blocs déplaçables</a:t>
            </a:r>
          </a:p>
          <a:p>
            <a:r>
              <a:rPr lang="fr-FR" sz="2000" dirty="0" smtClean="0"/>
              <a:t>Interactions du pingouin</a:t>
            </a:r>
          </a:p>
          <a:p>
            <a:pPr marL="0" indent="0">
              <a:buNone/>
            </a:pPr>
            <a:endParaRPr lang="fr-FR" sz="2000" dirty="0" smtClean="0"/>
          </a:p>
          <a:p>
            <a:endParaRPr lang="fr-FR" sz="2000" dirty="0" smtClean="0"/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14</a:t>
            </a:fld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681" y="3668088"/>
            <a:ext cx="695219" cy="69521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701" y="3668087"/>
            <a:ext cx="695219" cy="69521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900" y="5058535"/>
            <a:ext cx="406400" cy="4064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5058535"/>
            <a:ext cx="406400" cy="4064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911" y="5046500"/>
            <a:ext cx="406400" cy="4064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233" y="5046500"/>
            <a:ext cx="406400" cy="4064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522" y="5033800"/>
            <a:ext cx="406400" cy="4064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922" y="5033800"/>
            <a:ext cx="406400" cy="4064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5021100"/>
            <a:ext cx="406400" cy="4064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721" y="3589184"/>
            <a:ext cx="774122" cy="77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3527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Améliorations</a:t>
            </a:r>
            <a:b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</a:b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Sons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fr-FR" sz="2000" b="1" dirty="0" smtClean="0">
              <a:solidFill>
                <a:schemeClr val="tx2">
                  <a:lumMod val="60000"/>
                  <a:lumOff val="40000"/>
                </a:schemeClr>
              </a:solidFill>
              <a:sym typeface="Wingdings"/>
            </a:endParaRPr>
          </a:p>
          <a:p>
            <a:r>
              <a:rPr lang="fr-FR" sz="2000" dirty="0" smtClean="0">
                <a:sym typeface="Wingdings"/>
              </a:rPr>
              <a:t>Bruitages</a:t>
            </a:r>
          </a:p>
          <a:p>
            <a:r>
              <a:rPr lang="fr-FR" sz="2000" dirty="0" smtClean="0">
                <a:sym typeface="Wingdings"/>
              </a:rPr>
              <a:t>Musiques d’ambiances correspondantes aux niveaux</a:t>
            </a:r>
          </a:p>
          <a:p>
            <a:endParaRPr lang="fr-FR" sz="2000" b="1" dirty="0" smtClean="0">
              <a:solidFill>
                <a:schemeClr val="tx2">
                  <a:lumMod val="60000"/>
                  <a:lumOff val="40000"/>
                </a:schemeClr>
              </a:solidFill>
              <a:sym typeface="Wingdings"/>
            </a:endParaRPr>
          </a:p>
          <a:p>
            <a:endParaRPr lang="fr-FR" sz="2000" b="1" dirty="0">
              <a:solidFill>
                <a:schemeClr val="tx2">
                  <a:lumMod val="60000"/>
                  <a:lumOff val="40000"/>
                </a:schemeClr>
              </a:solidFill>
              <a:sym typeface="Wingdings"/>
            </a:endParaRPr>
          </a:p>
          <a:p>
            <a:endParaRPr lang="fr-FR" sz="2000" b="1" dirty="0">
              <a:solidFill>
                <a:schemeClr val="tx2">
                  <a:lumMod val="60000"/>
                  <a:lumOff val="40000"/>
                </a:schemeClr>
              </a:solidFill>
              <a:sym typeface="Wingdings"/>
            </a:endParaRPr>
          </a:p>
          <a:p>
            <a:pPr marL="0" indent="0">
              <a:buNone/>
            </a:pPr>
            <a:r>
              <a:rPr lang="fr-FR" sz="2000" b="1" dirty="0">
                <a:solidFill>
                  <a:schemeClr val="tx2">
                    <a:lumMod val="60000"/>
                    <a:lumOff val="40000"/>
                  </a:schemeClr>
                </a:solidFill>
                <a:sym typeface="Wingdings"/>
              </a:rPr>
              <a:t> Sons, </a:t>
            </a:r>
            <a:r>
              <a:rPr lang="fr-FR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sym typeface="Wingdings"/>
              </a:rPr>
              <a:t>animations </a:t>
            </a:r>
            <a:r>
              <a:rPr lang="fr-FR" sz="2000" b="1" dirty="0">
                <a:solidFill>
                  <a:schemeClr val="tx2">
                    <a:lumMod val="60000"/>
                    <a:lumOff val="40000"/>
                  </a:schemeClr>
                </a:solidFill>
                <a:sym typeface="Wingdings"/>
              </a:rPr>
              <a:t>et graphismes </a:t>
            </a:r>
            <a:r>
              <a:rPr lang="fr-FR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sym typeface="Wingdings"/>
              </a:rPr>
              <a:t>créent </a:t>
            </a:r>
            <a:r>
              <a:rPr lang="fr-FR" sz="2000" b="1" dirty="0">
                <a:solidFill>
                  <a:schemeClr val="tx2">
                    <a:lumMod val="60000"/>
                    <a:lumOff val="40000"/>
                  </a:schemeClr>
                </a:solidFill>
                <a:sym typeface="Wingdings"/>
              </a:rPr>
              <a:t>une identité au jeu et </a:t>
            </a:r>
            <a:r>
              <a:rPr lang="fr-FR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sym typeface="Wingdings"/>
              </a:rPr>
              <a:t>projettent </a:t>
            </a:r>
            <a:r>
              <a:rPr lang="fr-FR" sz="2000" b="1" dirty="0">
                <a:solidFill>
                  <a:schemeClr val="tx2">
                    <a:lumMod val="60000"/>
                    <a:lumOff val="40000"/>
                  </a:schemeClr>
                </a:solidFill>
                <a:sym typeface="Wingdings"/>
              </a:rPr>
              <a:t>le joueur dans le </a:t>
            </a:r>
            <a:r>
              <a:rPr lang="fr-FR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sym typeface="Wingdings"/>
              </a:rPr>
              <a:t>jeu.</a:t>
            </a:r>
            <a:endParaRPr lang="fr-FR" sz="20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15</a:t>
            </a:fld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6792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Améliorations</a:t>
            </a:r>
            <a:b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</a:b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Niveaux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008909"/>
            <a:ext cx="8229600" cy="4117254"/>
          </a:xfrm>
        </p:spPr>
        <p:txBody>
          <a:bodyPr/>
          <a:lstStyle/>
          <a:p>
            <a:r>
              <a:rPr lang="fr-FR" dirty="0" smtClean="0"/>
              <a:t>Deux nouveaux niveaux</a:t>
            </a:r>
          </a:p>
          <a:p>
            <a:pPr lvl="1"/>
            <a:r>
              <a:rPr lang="fr-FR" sz="1800" dirty="0" smtClean="0"/>
              <a:t>Utilisation de nouvelles surfaces</a:t>
            </a:r>
          </a:p>
          <a:p>
            <a:r>
              <a:rPr lang="fr-FR" dirty="0" smtClean="0"/>
              <a:t>Un nouveau boss</a:t>
            </a:r>
          </a:p>
          <a:p>
            <a:pPr lvl="1"/>
            <a:r>
              <a:rPr lang="fr-FR" dirty="0" smtClean="0"/>
              <a:t>Dr. Morse</a:t>
            </a:r>
          </a:p>
          <a:p>
            <a:endParaRPr lang="fr-FR" dirty="0" smtClean="0"/>
          </a:p>
          <a:p>
            <a:endParaRPr lang="fr-FR" dirty="0" smtClean="0"/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16</a:t>
            </a:fld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918" y="2008909"/>
            <a:ext cx="1244600" cy="12446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878" y="3609774"/>
            <a:ext cx="850235" cy="85023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878" y="4815609"/>
            <a:ext cx="850235" cy="85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486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Démonstration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17</a:t>
            </a:fld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6" name="Image 5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7" name="Espace réservé du numéro de diapositive 11"/>
          <p:cNvSpPr txBox="1">
            <a:spLocks/>
          </p:cNvSpPr>
          <p:nvPr/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17</a:t>
            </a:fld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634" y="2729345"/>
            <a:ext cx="2994656" cy="3269276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4253776" y="1195467"/>
            <a:ext cx="53790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800" dirty="0" smtClean="0">
                <a:solidFill>
                  <a:srgbClr val="FF0000"/>
                </a:solidFill>
                <a:latin typeface="Adobe Gothic Std B" charset="-127"/>
                <a:ea typeface="Adobe Gothic Std B" charset="-127"/>
                <a:cs typeface="Adobe Gothic Std B" charset="-127"/>
              </a:rPr>
              <a:t>!</a:t>
            </a:r>
            <a:endParaRPr lang="fr-FR" sz="13800" dirty="0">
              <a:solidFill>
                <a:srgbClr val="FF0000"/>
              </a:solidFill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73522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Conclusion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Points forts</a:t>
            </a:r>
            <a:endParaRPr lang="fr-FR" dirty="0"/>
          </a:p>
          <a:p>
            <a:r>
              <a:rPr lang="fr-FR" sz="2000" dirty="0"/>
              <a:t>J</a:t>
            </a:r>
            <a:r>
              <a:rPr lang="fr-FR" sz="2000" dirty="0" smtClean="0"/>
              <a:t>eux </a:t>
            </a:r>
            <a:r>
              <a:rPr lang="fr-FR" sz="2000" dirty="0" smtClean="0"/>
              <a:t>cross-plateforme (Mac et Windows</a:t>
            </a:r>
            <a:r>
              <a:rPr lang="fr-FR" sz="2000" dirty="0" smtClean="0"/>
              <a:t>)</a:t>
            </a:r>
          </a:p>
          <a:p>
            <a:r>
              <a:rPr lang="fr-FR" sz="2000" dirty="0" smtClean="0"/>
              <a:t>Jeu attractif (son, graphisme, animations,…)</a:t>
            </a:r>
            <a:endParaRPr lang="fr-FR" sz="2000" dirty="0" smtClean="0"/>
          </a:p>
          <a:p>
            <a:r>
              <a:rPr lang="fr-FR" sz="2000" dirty="0" smtClean="0"/>
              <a:t>Chargement des </a:t>
            </a:r>
            <a:r>
              <a:rPr lang="fr-FR" sz="2000" dirty="0" err="1" smtClean="0"/>
              <a:t>maps</a:t>
            </a:r>
            <a:r>
              <a:rPr lang="fr-FR" sz="2000" dirty="0" smtClean="0"/>
              <a:t> automatique</a:t>
            </a:r>
            <a:endParaRPr lang="fr-FR" sz="2000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Améliorations</a:t>
            </a:r>
          </a:p>
          <a:p>
            <a:r>
              <a:rPr lang="fr-FR" sz="2000" dirty="0" smtClean="0"/>
              <a:t>Niveaux et adversaires supplémentaires</a:t>
            </a:r>
          </a:p>
          <a:p>
            <a:r>
              <a:rPr lang="fr-FR" sz="2000" dirty="0" smtClean="0"/>
              <a:t>Intelligence artificielle des ennemis</a:t>
            </a:r>
          </a:p>
          <a:p>
            <a:r>
              <a:rPr lang="fr-FR" sz="2000" dirty="0" smtClean="0"/>
              <a:t>Visibilité du pingouin variable</a:t>
            </a:r>
            <a:endParaRPr lang="fr-FR" sz="2000" dirty="0" smtClean="0"/>
          </a:p>
          <a:p>
            <a:r>
              <a:rPr lang="fr-FR" sz="2000" dirty="0" smtClean="0"/>
              <a:t>Pouvoirs spéciaux du pingouin</a:t>
            </a:r>
            <a:endParaRPr lang="fr-CH" sz="2000" dirty="0"/>
          </a:p>
          <a:p>
            <a:r>
              <a:rPr lang="fr-CH" sz="2000" dirty="0" smtClean="0"/>
              <a:t>Générateur de niveau pour les utilisateurs</a:t>
            </a:r>
            <a:endParaRPr lang="fr-FR" sz="2000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18</a:t>
            </a:fld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7675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Logo_BananaRocke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687" y="1157298"/>
            <a:ext cx="6172200" cy="2939143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980028" y="3910167"/>
            <a:ext cx="3091599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>
                <a:solidFill>
                  <a:srgbClr val="C50000"/>
                </a:solidFill>
              </a:rPr>
              <a:t>Margaux </a:t>
            </a:r>
            <a:r>
              <a:rPr lang="fr-FR" dirty="0" err="1" smtClean="0">
                <a:solidFill>
                  <a:srgbClr val="C50000"/>
                </a:solidFill>
              </a:rPr>
              <a:t>Divernois</a:t>
            </a:r>
            <a:endParaRPr lang="fr-FR" dirty="0" smtClean="0">
              <a:solidFill>
                <a:srgbClr val="C50000"/>
              </a:solidFill>
            </a:endParaRPr>
          </a:p>
          <a:p>
            <a:pPr algn="ctr"/>
            <a:r>
              <a:rPr lang="fr-FR" dirty="0" smtClean="0">
                <a:solidFill>
                  <a:srgbClr val="C50000"/>
                </a:solidFill>
              </a:rPr>
              <a:t>Romain </a:t>
            </a:r>
            <a:r>
              <a:rPr lang="fr-FR" dirty="0" err="1" smtClean="0">
                <a:solidFill>
                  <a:srgbClr val="C50000"/>
                </a:solidFill>
              </a:rPr>
              <a:t>Claret-Yakovenko</a:t>
            </a:r>
            <a:endParaRPr lang="fr-FR" dirty="0" smtClean="0">
              <a:solidFill>
                <a:srgbClr val="C50000"/>
              </a:solidFill>
            </a:endParaRPr>
          </a:p>
          <a:p>
            <a:pPr algn="ctr"/>
            <a:r>
              <a:rPr lang="fr-FR" dirty="0" smtClean="0">
                <a:solidFill>
                  <a:srgbClr val="C50000"/>
                </a:solidFill>
              </a:rPr>
              <a:t>Steve Visinand</a:t>
            </a:r>
            <a:endParaRPr lang="fr-FR" sz="1200" dirty="0">
              <a:solidFill>
                <a:srgbClr val="C50000"/>
              </a:solidFill>
            </a:endParaRPr>
          </a:p>
          <a:p>
            <a:pPr algn="ctr"/>
            <a:endParaRPr lang="fr-FR" sz="1200" dirty="0" smtClean="0">
              <a:solidFill>
                <a:srgbClr val="C50000"/>
              </a:solidFill>
            </a:endParaRPr>
          </a:p>
          <a:p>
            <a:pPr algn="ctr"/>
            <a:endParaRPr lang="fr-FR" sz="500" dirty="0">
              <a:solidFill>
                <a:srgbClr val="C50000"/>
              </a:solidFill>
            </a:endParaRPr>
          </a:p>
          <a:p>
            <a:pPr algn="ctr"/>
            <a:r>
              <a:rPr lang="fr-CH" dirty="0" smtClean="0">
                <a:solidFill>
                  <a:srgbClr val="C50000"/>
                </a:solidFill>
              </a:rPr>
              <a:t>04.09.15</a:t>
            </a:r>
            <a:endParaRPr lang="fr-FR" dirty="0" smtClean="0">
              <a:solidFill>
                <a:srgbClr val="C50000"/>
              </a:solidFill>
            </a:endParaRPr>
          </a:p>
        </p:txBody>
      </p:sp>
      <p:pic>
        <p:nvPicPr>
          <p:cNvPr id="10" name="Image 9" descr="footer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1</a:t>
            </a:fld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3719375" y="873255"/>
            <a:ext cx="158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EECF1A"/>
                </a:solidFill>
              </a:rPr>
              <a:t>Présenté par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051" y="5535422"/>
            <a:ext cx="3091599" cy="44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524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6659"/>
            <a:ext cx="8229600" cy="1600200"/>
          </a:xfrm>
        </p:spPr>
        <p:txBody>
          <a:bodyPr/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Questions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19</a:t>
            </a:fld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7568">
            <a:off x="3366328" y="3262775"/>
            <a:ext cx="2624667" cy="2624667"/>
          </a:xfrm>
          <a:prstGeom prst="rect">
            <a:avLst/>
          </a:prstGeom>
        </p:spPr>
      </p:pic>
      <p:sp>
        <p:nvSpPr>
          <p:cNvPr id="8" name="Titre 1"/>
          <p:cNvSpPr txBox="1">
            <a:spLocks/>
          </p:cNvSpPr>
          <p:nvPr/>
        </p:nvSpPr>
        <p:spPr>
          <a:xfrm>
            <a:off x="3864973" y="1875521"/>
            <a:ext cx="1828117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fr-FR" sz="138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?</a:t>
            </a:r>
            <a:endParaRPr lang="fr-FR" sz="13800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 rot="2106984">
            <a:off x="5000846" y="2219304"/>
            <a:ext cx="1828117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fr-FR" sz="115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/>
              </a:rPr>
              <a:t>?</a:t>
            </a:r>
            <a:endParaRPr lang="fr-FR" sz="11500" b="1" dirty="0">
              <a:solidFill>
                <a:schemeClr val="accent5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 rot="20027196">
            <a:off x="2619441" y="2278008"/>
            <a:ext cx="1828117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fr-FR" sz="9600" b="1" dirty="0" smtClean="0">
                <a:solidFill>
                  <a:srgbClr val="FF0000"/>
                </a:solidFill>
                <a:effectLst/>
              </a:rPr>
              <a:t>?</a:t>
            </a:r>
            <a:endParaRPr lang="fr-FR" sz="9600" b="1" dirty="0">
              <a:solidFill>
                <a:srgbClr val="FF0000"/>
              </a:solidFill>
              <a:effectLst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5141740" y="215112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520893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688486" y="6094508"/>
            <a:ext cx="10188461" cy="76349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6659"/>
            <a:ext cx="8229600" cy="1600200"/>
          </a:xfrm>
        </p:spPr>
        <p:txBody>
          <a:bodyPr/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Sources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20</a:t>
            </a:fld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5141740" y="215112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374073" y="1606859"/>
            <a:ext cx="822960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accent1"/>
                </a:solidFill>
              </a:rPr>
              <a:t>Images</a:t>
            </a:r>
          </a:p>
          <a:p>
            <a:endParaRPr lang="fr-FR" sz="2400" b="1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http</a:t>
            </a:r>
            <a:r>
              <a:rPr lang="fr-F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://</a:t>
            </a:r>
            <a:r>
              <a:rPr lang="fr-F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vignette2.wikia.nocookie.net/</a:t>
            </a:r>
            <a:r>
              <a:rPr lang="fr-FR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layton</a:t>
            </a:r>
            <a:r>
              <a:rPr lang="fr-F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/images/2/27/Professeur-layton-et-l-h-5256c76fb2f82.jpg/</a:t>
            </a:r>
            <a:r>
              <a:rPr lang="fr-FR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revision</a:t>
            </a:r>
            <a:r>
              <a:rPr lang="fr-F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/</a:t>
            </a:r>
            <a:r>
              <a:rPr lang="fr-FR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latest?cb</a:t>
            </a:r>
            <a:r>
              <a:rPr lang="fr-F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=20140227092040&amp;path-prefix=</a:t>
            </a:r>
            <a:r>
              <a:rPr lang="fr-FR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fr</a:t>
            </a:r>
            <a:endParaRPr lang="fr-FR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fr-FR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fr-F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http</a:t>
            </a:r>
            <a:r>
              <a:rPr lang="fr-F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://</a:t>
            </a:r>
            <a:r>
              <a:rPr lang="fr-FR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cdn-static.gamekult.com</a:t>
            </a:r>
            <a:r>
              <a:rPr lang="fr-F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/</a:t>
            </a:r>
            <a:r>
              <a:rPr lang="fr-FR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gamekult-com</a:t>
            </a:r>
            <a:r>
              <a:rPr lang="fr-F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/images/photos/00/01/23/09/ME0001230977_2.jpg</a:t>
            </a:r>
            <a:endParaRPr lang="fr-FR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fr-FR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fr-F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http</a:t>
            </a:r>
            <a:r>
              <a:rPr lang="fr-F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://</a:t>
            </a:r>
            <a:r>
              <a:rPr lang="fr-F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media.senscritique.com/media/000006916052/source_big/Metal_Gear_Solid.jpg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73370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renard_righ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689" y="2882310"/>
            <a:ext cx="1029936" cy="1029936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Sommaire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Etat de l’art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Principe du jeu</a:t>
            </a:r>
          </a:p>
          <a:p>
            <a:pPr marL="457200" indent="-457200">
              <a:buFont typeface="+mj-lt"/>
              <a:buAutoNum type="arabicPeriod"/>
            </a:pP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Etat initial</a:t>
            </a:r>
          </a:p>
          <a:p>
            <a:pPr marL="457200" indent="-457200">
              <a:buFont typeface="+mj-lt"/>
              <a:buAutoNum type="arabicPeriod"/>
            </a:pP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Objectifs</a:t>
            </a:r>
            <a:endParaRPr lang="fr-FR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Etat final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Assainissement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Améliorations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Démonstration</a:t>
            </a:r>
          </a:p>
          <a:p>
            <a:pPr marL="457200" indent="-457200">
              <a:buFont typeface="+mj-lt"/>
              <a:buAutoNum type="arabicPeriod"/>
            </a:pP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Conclusion</a:t>
            </a:r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2</a:t>
            </a:fld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6" name="Image 5" descr="oeuf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050" y="3122181"/>
            <a:ext cx="776790" cy="776790"/>
          </a:xfrm>
          <a:prstGeom prst="rect">
            <a:avLst/>
          </a:prstGeom>
        </p:spPr>
      </p:pic>
      <p:pic>
        <p:nvPicPr>
          <p:cNvPr id="9" name="Image 8" descr="poiss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263" y="3161871"/>
            <a:ext cx="750375" cy="750375"/>
          </a:xfrm>
          <a:prstGeom prst="rect">
            <a:avLst/>
          </a:prstGeom>
        </p:spPr>
      </p:pic>
      <p:pic>
        <p:nvPicPr>
          <p:cNvPr id="8" name="Image 7" descr="Pingouin_Fac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99" y="3040368"/>
            <a:ext cx="739201" cy="87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248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Introduction</a:t>
            </a:r>
            <a:b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</a:b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Etat </a:t>
            </a: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de l’art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Jeux de réflexion / puzzle </a:t>
            </a:r>
            <a:r>
              <a:rPr lang="fr-FR" dirty="0" err="1" smtClean="0"/>
              <a:t>game</a:t>
            </a:r>
            <a:endParaRPr lang="fr-FR" dirty="0" smtClean="0"/>
          </a:p>
          <a:p>
            <a:pPr lvl="1"/>
            <a:r>
              <a:rPr lang="fr-FR" dirty="0" smtClean="0"/>
              <a:t>Réflexion, Apprentissage </a:t>
            </a:r>
            <a:r>
              <a:rPr lang="fr-FR" dirty="0" smtClean="0">
                <a:sym typeface="Wingdings"/>
              </a:rPr>
              <a:t> </a:t>
            </a:r>
            <a:r>
              <a:rPr lang="fr-FR" dirty="0" smtClean="0"/>
              <a:t>Sentiment d’accomplissement</a:t>
            </a:r>
          </a:p>
          <a:p>
            <a:r>
              <a:rPr lang="fr-FR" dirty="0" smtClean="0"/>
              <a:t>RPG : « </a:t>
            </a:r>
            <a:r>
              <a:rPr lang="fr-FR" dirty="0" err="1" smtClean="0"/>
              <a:t>Role</a:t>
            </a:r>
            <a:r>
              <a:rPr lang="fr-FR" dirty="0" smtClean="0"/>
              <a:t> </a:t>
            </a:r>
            <a:r>
              <a:rPr lang="fr-FR" dirty="0" err="1" smtClean="0"/>
              <a:t>Playing</a:t>
            </a:r>
            <a:r>
              <a:rPr lang="fr-FR" dirty="0" smtClean="0"/>
              <a:t> Game »</a:t>
            </a:r>
          </a:p>
          <a:p>
            <a:pPr lvl="1"/>
            <a:r>
              <a:rPr lang="fr-FR" dirty="0" smtClean="0"/>
              <a:t>Scénario, Amélioration des compétences </a:t>
            </a:r>
            <a:r>
              <a:rPr lang="fr-FR" dirty="0" smtClean="0">
                <a:sym typeface="Wingdings"/>
              </a:rPr>
              <a:t> </a:t>
            </a:r>
            <a:r>
              <a:rPr lang="fr-FR" dirty="0"/>
              <a:t>Sentiment </a:t>
            </a:r>
            <a:r>
              <a:rPr lang="fr-FR" dirty="0" smtClean="0"/>
              <a:t>d’</a:t>
            </a:r>
            <a:r>
              <a:rPr lang="fr-FR" dirty="0">
                <a:sym typeface="Wingdings"/>
              </a:rPr>
              <a:t>a</a:t>
            </a:r>
            <a:r>
              <a:rPr lang="fr-FR" dirty="0" smtClean="0">
                <a:sym typeface="Wingdings"/>
              </a:rPr>
              <a:t>ttachement</a:t>
            </a:r>
            <a:endParaRPr lang="fr-FR" dirty="0" smtClean="0"/>
          </a:p>
          <a:p>
            <a:r>
              <a:rPr lang="fr-FR" dirty="0" smtClean="0"/>
              <a:t>Jeux d’infiltration</a:t>
            </a:r>
          </a:p>
          <a:p>
            <a:pPr lvl="1"/>
            <a:r>
              <a:rPr lang="fr-FR" dirty="0" smtClean="0"/>
              <a:t>Habilité du joueur  </a:t>
            </a:r>
            <a:endParaRPr lang="fr-FR" dirty="0" smtClean="0"/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3</a:t>
            </a:fld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051300"/>
            <a:ext cx="2188771" cy="195792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1812" y="4051300"/>
            <a:ext cx="1960375" cy="195792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3390" y="4051300"/>
            <a:ext cx="2213410" cy="190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367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Introduction</a:t>
            </a:r>
            <a:r>
              <a:rPr lang="fr-FR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/>
            </a:r>
            <a:br>
              <a:rPr lang="fr-FR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</a:br>
            <a:r>
              <a:rPr lang="fr-FR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Principe </a:t>
            </a: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du jeu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4</a:t>
            </a:fld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00000">
            <a:off x="2154251" y="1956055"/>
            <a:ext cx="1361392" cy="121780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1673" y="1803400"/>
            <a:ext cx="1168613" cy="116715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00000">
            <a:off x="5811075" y="1960769"/>
            <a:ext cx="1271601" cy="1095387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915550" y="3732783"/>
            <a:ext cx="7441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00B050"/>
                </a:solidFill>
              </a:rPr>
              <a:t>Réflexion </a:t>
            </a:r>
            <a:r>
              <a:rPr lang="fr-FR" sz="1600" b="1" dirty="0" smtClean="0"/>
              <a:t>–</a:t>
            </a:r>
            <a:r>
              <a:rPr lang="fr-FR" sz="1600" b="1" dirty="0" smtClean="0">
                <a:solidFill>
                  <a:srgbClr val="00B050"/>
                </a:solidFill>
              </a:rPr>
              <a:t> Sentiment d’accomplissement </a:t>
            </a:r>
          </a:p>
          <a:p>
            <a:pPr algn="ctr"/>
            <a:r>
              <a:rPr lang="fr-FR" sz="1600" b="1" dirty="0" smtClean="0">
                <a:solidFill>
                  <a:srgbClr val="EECF1A"/>
                </a:solidFill>
              </a:rPr>
              <a:t>Scénario</a:t>
            </a:r>
            <a:r>
              <a:rPr lang="fr-FR" sz="1600" b="1" dirty="0" smtClean="0"/>
              <a:t> – </a:t>
            </a:r>
            <a:r>
              <a:rPr lang="fr-FR" sz="1600" b="1" dirty="0" smtClean="0">
                <a:solidFill>
                  <a:srgbClr val="C00000"/>
                </a:solidFill>
              </a:rPr>
              <a:t>Habilité du joueur </a:t>
            </a:r>
            <a:endParaRPr lang="fr-FR" sz="1600" b="1" dirty="0">
              <a:solidFill>
                <a:srgbClr val="C00000"/>
              </a:solidFill>
            </a:endParaRPr>
          </a:p>
        </p:txBody>
      </p:sp>
      <p:cxnSp>
        <p:nvCxnSpPr>
          <p:cNvPr id="11" name="Connecteur droit avec flèche 10"/>
          <p:cNvCxnSpPr/>
          <p:nvPr/>
        </p:nvCxnSpPr>
        <p:spPr>
          <a:xfrm>
            <a:off x="4737100" y="3018908"/>
            <a:ext cx="0" cy="685800"/>
          </a:xfrm>
          <a:prstGeom prst="straightConnector1">
            <a:avLst/>
          </a:prstGeom>
          <a:ln>
            <a:solidFill>
              <a:srgbClr val="EECF1A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3499532" y="3170978"/>
            <a:ext cx="716868" cy="50833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H="1">
            <a:off x="5322120" y="3255968"/>
            <a:ext cx="634180" cy="448740"/>
          </a:xfrm>
          <a:prstGeom prst="straightConnector1">
            <a:avLst/>
          </a:prstGeom>
          <a:ln>
            <a:solidFill>
              <a:srgbClr val="C5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8" name="Espace réservé du contenu 27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4532054"/>
            <a:ext cx="4959350" cy="1072618"/>
          </a:xfrm>
        </p:spPr>
      </p:pic>
    </p:spTree>
    <p:extLst>
      <p:ext uri="{BB962C8B-B14F-4D97-AF65-F5344CB8AC3E}">
        <p14:creationId xmlns:p14="http://schemas.microsoft.com/office/powerpoint/2010/main" val="7454256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Etat initial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022764"/>
            <a:ext cx="8229600" cy="4103399"/>
          </a:xfrm>
        </p:spPr>
        <p:txBody>
          <a:bodyPr/>
          <a:lstStyle/>
          <a:p>
            <a:r>
              <a:rPr lang="fr-FR" dirty="0" smtClean="0"/>
              <a:t>Jeux fonctionnel</a:t>
            </a:r>
          </a:p>
          <a:p>
            <a:r>
              <a:rPr lang="fr-FR" dirty="0" smtClean="0"/>
              <a:t>Manque d’ambiance</a:t>
            </a:r>
          </a:p>
          <a:p>
            <a:r>
              <a:rPr lang="fr-FR" dirty="0" smtClean="0"/>
              <a:t>Structure </a:t>
            </a:r>
            <a:r>
              <a:rPr lang="fr-CH" dirty="0" smtClean="0"/>
              <a:t>à revoir</a:t>
            </a:r>
            <a:endParaRPr lang="fr-CH" dirty="0" smtClean="0"/>
          </a:p>
          <a:p>
            <a:r>
              <a:rPr lang="fr-CH" dirty="0" smtClean="0"/>
              <a:t>Durée de jeu courte</a:t>
            </a:r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5</a:t>
            </a:fld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9446" y="2971410"/>
            <a:ext cx="2624667" cy="2624667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5792325" y="2448190"/>
            <a:ext cx="2958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rgbClr val="7097D4"/>
                </a:solidFill>
              </a:rPr>
              <a:t>Démonstration</a:t>
            </a:r>
            <a:endParaRPr lang="fr-FR" sz="2000" b="1" dirty="0">
              <a:solidFill>
                <a:srgbClr val="7097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1455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Objectifs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dirty="0" smtClean="0"/>
              <a:t>Assainir</a:t>
            </a:r>
          </a:p>
          <a:p>
            <a:pPr marL="857250" lvl="1" indent="-457200"/>
            <a:r>
              <a:rPr lang="fr-FR" sz="2000" dirty="0" smtClean="0"/>
              <a:t>Structure : Design Patterns</a:t>
            </a:r>
          </a:p>
          <a:p>
            <a:pPr marL="857250" lvl="1" indent="-457200"/>
            <a:r>
              <a:rPr lang="fr-FR" sz="2000" dirty="0" smtClean="0"/>
              <a:t>Optimisations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smtClean="0"/>
              <a:t>Améliorer</a:t>
            </a:r>
          </a:p>
          <a:p>
            <a:pPr marL="857250" lvl="1" indent="-457200"/>
            <a:r>
              <a:rPr lang="fr-FR" sz="2000" dirty="0" smtClean="0"/>
              <a:t>Construire une ambiance (sons, animations)</a:t>
            </a:r>
          </a:p>
          <a:p>
            <a:pPr marL="857250" lvl="1" indent="-457200"/>
            <a:r>
              <a:rPr lang="fr-FR" sz="2000" dirty="0" smtClean="0"/>
              <a:t>Ajouter du nouveau contenu</a:t>
            </a:r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6</a:t>
            </a:fld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6" name="Espace réservé du contenu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809" y="4368800"/>
            <a:ext cx="1612643" cy="161264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00" y="3957207"/>
            <a:ext cx="1854200" cy="2024236"/>
          </a:xfrm>
          <a:prstGeom prst="rect">
            <a:avLst/>
          </a:prstGeom>
        </p:spPr>
      </p:pic>
      <p:cxnSp>
        <p:nvCxnSpPr>
          <p:cNvPr id="10" name="Connecteur droit avec flèche 9"/>
          <p:cNvCxnSpPr/>
          <p:nvPr/>
        </p:nvCxnSpPr>
        <p:spPr>
          <a:xfrm>
            <a:off x="4000500" y="5175121"/>
            <a:ext cx="12573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4480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Aujourd’hui</a:t>
            </a: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/>
            </a:r>
            <a:b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</a:b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Assainissement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7</a:t>
            </a:fld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8" name="Espace réservé du contenu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7559" y="2143662"/>
            <a:ext cx="3748881" cy="374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5191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Assainissement</a:t>
            </a:r>
            <a:b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</a:b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Design Patterns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b="1" dirty="0" smtClean="0"/>
              <a:t>Memento</a:t>
            </a:r>
            <a:endParaRPr lang="fr-FR" dirty="0" smtClean="0"/>
          </a:p>
          <a:p>
            <a:pPr marL="457200" lvl="1" indent="0">
              <a:buNone/>
            </a:pPr>
            <a:r>
              <a:rPr lang="fr-FR" sz="2000" dirty="0"/>
              <a:t>O</a:t>
            </a:r>
            <a:r>
              <a:rPr lang="fr-FR" sz="2000" dirty="0" smtClean="0"/>
              <a:t>ptimisation du rechargement </a:t>
            </a:r>
            <a:r>
              <a:rPr lang="fr-FR" sz="2000" dirty="0" smtClean="0"/>
              <a:t>des niveaux.</a:t>
            </a:r>
            <a:r>
              <a:rPr lang="fr-FR" dirty="0"/>
              <a:t>		</a:t>
            </a:r>
            <a:endParaRPr lang="fr-FR" dirty="0" smtClean="0"/>
          </a:p>
          <a:p>
            <a:r>
              <a:rPr lang="fr-FR" b="1" dirty="0" smtClean="0"/>
              <a:t>Observer &amp; State</a:t>
            </a:r>
            <a:endParaRPr lang="fr-FR" sz="2000" dirty="0"/>
          </a:p>
          <a:p>
            <a:pPr marL="457200" lvl="1" indent="0">
              <a:buNone/>
            </a:pPr>
            <a:r>
              <a:rPr lang="fr-FR" sz="2000" dirty="0"/>
              <a:t>Gestion des </a:t>
            </a:r>
            <a:r>
              <a:rPr lang="fr-FR" sz="2000" dirty="0" smtClean="0"/>
              <a:t>ennemis, changement d’état (Pause, </a:t>
            </a:r>
            <a:r>
              <a:rPr lang="fr-FR" sz="2000" dirty="0" smtClean="0"/>
              <a:t>Patrouille et IA </a:t>
            </a:r>
            <a:r>
              <a:rPr lang="fr-FR" sz="2000" dirty="0" smtClean="0"/>
              <a:t>spécifique</a:t>
            </a:r>
            <a:r>
              <a:rPr lang="fr-FR" sz="2000" dirty="0" smtClean="0"/>
              <a:t>)</a:t>
            </a:r>
            <a:r>
              <a:rPr lang="fr-FR" dirty="0"/>
              <a:t>.</a:t>
            </a:r>
            <a:r>
              <a:rPr lang="fr-FR" dirty="0"/>
              <a:t>	</a:t>
            </a:r>
            <a:endParaRPr lang="fr-FR" dirty="0" smtClean="0"/>
          </a:p>
          <a:p>
            <a:r>
              <a:rPr lang="fr-FR" b="1" dirty="0" smtClean="0"/>
              <a:t>Singleton</a:t>
            </a:r>
            <a:endParaRPr lang="fr-FR" sz="2000" dirty="0"/>
          </a:p>
          <a:p>
            <a:pPr marL="457200" lvl="1" indent="0">
              <a:buNone/>
            </a:pPr>
            <a:r>
              <a:rPr lang="fr-FR" sz="2000" dirty="0" smtClean="0"/>
              <a:t>Sur les classes Audio et Memento</a:t>
            </a:r>
            <a:r>
              <a:rPr lang="fr-FR" dirty="0" smtClean="0"/>
              <a:t>.</a:t>
            </a:r>
            <a:endParaRPr lang="fr-FR" dirty="0"/>
          </a:p>
          <a:p>
            <a:r>
              <a:rPr lang="fr-FR" b="1" dirty="0" err="1" smtClean="0"/>
              <a:t>Factory</a:t>
            </a:r>
            <a:endParaRPr lang="fr-FR" dirty="0"/>
          </a:p>
          <a:p>
            <a:pPr marL="457200" lvl="1" indent="0">
              <a:buNone/>
            </a:pPr>
            <a:r>
              <a:rPr lang="fr-FR" sz="2000" dirty="0"/>
              <a:t>S</a:t>
            </a:r>
            <a:r>
              <a:rPr lang="fr-FR" sz="2000" dirty="0" smtClean="0"/>
              <a:t>urfaces</a:t>
            </a:r>
            <a:r>
              <a:rPr lang="fr-FR" sz="2000" dirty="0" smtClean="0"/>
              <a:t>, </a:t>
            </a:r>
            <a:r>
              <a:rPr lang="fr-FR" sz="2000" dirty="0" smtClean="0"/>
              <a:t>P</a:t>
            </a:r>
            <a:r>
              <a:rPr lang="fr-FR" sz="2000" dirty="0" smtClean="0"/>
              <a:t>ersonnages.</a:t>
            </a:r>
          </a:p>
          <a:p>
            <a:pPr marL="457200" lvl="1" indent="0">
              <a:buNone/>
            </a:pPr>
            <a:endParaRPr lang="fr-FR" sz="2800" b="1" dirty="0" smtClean="0">
              <a:solidFill>
                <a:schemeClr val="accent1">
                  <a:lumMod val="75000"/>
                </a:schemeClr>
              </a:solidFill>
              <a:sym typeface="Wingdings"/>
            </a:endParaRPr>
          </a:p>
          <a:p>
            <a:pPr marL="457200" lvl="1" indent="0">
              <a:buNone/>
            </a:pPr>
            <a:r>
              <a:rPr lang="fr-FR" sz="2800" b="1" dirty="0" smtClean="0">
                <a:solidFill>
                  <a:schemeClr val="accent1">
                    <a:lumMod val="75000"/>
                  </a:schemeClr>
                </a:solidFill>
                <a:sym typeface="Wingdings"/>
              </a:rPr>
              <a:t> Evolutivité</a:t>
            </a:r>
            <a:endParaRPr lang="fr-FR" sz="2800" b="1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8</a:t>
            </a:fld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538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JamesGouinSePresente">
  <a:themeElements>
    <a:clrScheme name="Exé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Exé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934</TotalTime>
  <Words>364</Words>
  <Application>Microsoft Macintosh PowerPoint</Application>
  <PresentationFormat>Présentation à l'écran (4:3)</PresentationFormat>
  <Paragraphs>224</Paragraphs>
  <Slides>21</Slides>
  <Notes>21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8" baseType="lpstr">
      <vt:lpstr>Adobe Gothic Std B</vt:lpstr>
      <vt:lpstr>Calibri</vt:lpstr>
      <vt:lpstr>Century Gothic</vt:lpstr>
      <vt:lpstr>Courier New</vt:lpstr>
      <vt:lpstr>Wingdings</vt:lpstr>
      <vt:lpstr>Arial</vt:lpstr>
      <vt:lpstr>JamesGouinSePresente</vt:lpstr>
      <vt:lpstr>James Gouin</vt:lpstr>
      <vt:lpstr>Présentation PowerPoint</vt:lpstr>
      <vt:lpstr>Sommaire</vt:lpstr>
      <vt:lpstr>Introduction Etat de l’art</vt:lpstr>
      <vt:lpstr>Introduction Principe du jeu</vt:lpstr>
      <vt:lpstr>Etat initial</vt:lpstr>
      <vt:lpstr>Objectifs</vt:lpstr>
      <vt:lpstr>Aujourd’hui Assainissement</vt:lpstr>
      <vt:lpstr>Assainissement Design Patterns</vt:lpstr>
      <vt:lpstr>Assainissement Génération des niveaux</vt:lpstr>
      <vt:lpstr>Aujourd’hui Améliorations</vt:lpstr>
      <vt:lpstr>Améliorations Menu Pause</vt:lpstr>
      <vt:lpstr>Améliorations Surfaces</vt:lpstr>
      <vt:lpstr>Améliorations Textures automatiques</vt:lpstr>
      <vt:lpstr>Améliorations Animations</vt:lpstr>
      <vt:lpstr>Améliorations Sons</vt:lpstr>
      <vt:lpstr>Améliorations Niveaux</vt:lpstr>
      <vt:lpstr>Démonstration</vt:lpstr>
      <vt:lpstr>Conclusion</vt:lpstr>
      <vt:lpstr>Questions</vt:lpstr>
      <vt:lpstr>Sources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James Gouin</dc:title>
  <dc:creator>Steve Visinand</dc:creator>
  <cp:lastModifiedBy>Utilisateur de Microsoft Office</cp:lastModifiedBy>
  <cp:revision>181</cp:revision>
  <dcterms:created xsi:type="dcterms:W3CDTF">2015-01-26T10:02:35Z</dcterms:created>
  <dcterms:modified xsi:type="dcterms:W3CDTF">2015-09-04T11:23:20Z</dcterms:modified>
</cp:coreProperties>
</file>